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66" r:id="rId3"/>
    <p:sldId id="273" r:id="rId4"/>
    <p:sldId id="257" r:id="rId5"/>
    <p:sldId id="272" r:id="rId6"/>
    <p:sldId id="260" r:id="rId7"/>
    <p:sldId id="269" r:id="rId8"/>
    <p:sldId id="261" r:id="rId9"/>
    <p:sldId id="263"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4630" autoAdjust="0"/>
  </p:normalViewPr>
  <p:slideViewPr>
    <p:cSldViewPr>
      <p:cViewPr varScale="1">
        <p:scale>
          <a:sx n="84" d="100"/>
          <a:sy n="84" d="100"/>
        </p:scale>
        <p:origin x="1411" y="82"/>
      </p:cViewPr>
      <p:guideLst>
        <p:guide orient="horz" pos="2160"/>
        <p:guide pos="2880"/>
      </p:guideLst>
    </p:cSldViewPr>
  </p:slideViewPr>
  <p:outlineViewPr>
    <p:cViewPr>
      <p:scale>
        <a:sx n="33" d="100"/>
        <a:sy n="33" d="100"/>
      </p:scale>
      <p:origin x="0" y="-41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525F3-A286-459C-8123-669EC850BBDB}" type="datetimeFigureOut">
              <a:rPr lang="en-US" smtClean="0"/>
              <a:t>9/19/2016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EFBDFE-1652-46D7-B8D4-3E0D73AB31DF}" type="slidenum">
              <a:rPr lang="en-US" smtClean="0"/>
              <a:t>‹#›</a:t>
            </a:fld>
            <a:endParaRPr lang="en-US"/>
          </a:p>
        </p:txBody>
      </p:sp>
    </p:spTree>
    <p:extLst>
      <p:ext uri="{BB962C8B-B14F-4D97-AF65-F5344CB8AC3E}">
        <p14:creationId xmlns:p14="http://schemas.microsoft.com/office/powerpoint/2010/main" val="4201686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6275AF2-912A-440F-83DD-964BDCA80703}" type="datetimeFigureOut">
              <a:rPr lang="en-US" smtClean="0"/>
              <a:pPr/>
              <a:t>9/19/2016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316547-689C-436F-AB27-54A3B2D978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275AF2-912A-440F-83DD-964BDCA80703}"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16547-689C-436F-AB27-54A3B2D978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275AF2-912A-440F-83DD-964BDCA80703}"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16547-689C-436F-AB27-54A3B2D978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275AF2-912A-440F-83DD-964BDCA80703}"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16547-689C-436F-AB27-54A3B2D978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275AF2-912A-440F-83DD-964BDCA80703}"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16547-689C-436F-AB27-54A3B2D978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275AF2-912A-440F-83DD-964BDCA80703}" type="datetimeFigureOut">
              <a:rPr lang="en-US" smtClean="0"/>
              <a:pPr/>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16547-689C-436F-AB27-54A3B2D978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275AF2-912A-440F-83DD-964BDCA80703}" type="datetimeFigureOut">
              <a:rPr lang="en-US" smtClean="0"/>
              <a:pPr/>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16547-689C-436F-AB27-54A3B2D978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275AF2-912A-440F-83DD-964BDCA80703}" type="datetimeFigureOut">
              <a:rPr lang="en-US" smtClean="0"/>
              <a:pPr/>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16547-689C-436F-AB27-54A3B2D978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75AF2-912A-440F-83DD-964BDCA80703}" type="datetimeFigureOut">
              <a:rPr lang="en-US" smtClean="0"/>
              <a:pPr/>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16547-689C-436F-AB27-54A3B2D978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275AF2-912A-440F-83DD-964BDCA80703}" type="datetimeFigureOut">
              <a:rPr lang="en-US" smtClean="0"/>
              <a:pPr/>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16547-689C-436F-AB27-54A3B2D978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275AF2-912A-440F-83DD-964BDCA80703}" type="datetimeFigureOut">
              <a:rPr lang="en-US" smtClean="0"/>
              <a:pPr/>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B316547-689C-436F-AB27-54A3B2D978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275AF2-912A-440F-83DD-964BDCA80703}" type="datetimeFigureOut">
              <a:rPr lang="en-US" smtClean="0"/>
              <a:pPr/>
              <a:t>9/19/2016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316547-689C-436F-AB27-54A3B2D978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pPr algn="ctr"/>
            <a:r>
              <a:rPr lang="en-US" dirty="0" smtClean="0"/>
              <a:t>High Hopes Therapeutic Riding, Inc.</a:t>
            </a:r>
          </a:p>
          <a:p>
            <a:pPr algn="ctr"/>
            <a:r>
              <a:rPr lang="en-US" dirty="0" smtClean="0"/>
              <a:t>Board of Trustees Meeting</a:t>
            </a:r>
          </a:p>
          <a:p>
            <a:pPr algn="ctr"/>
            <a:r>
              <a:rPr lang="en-US" dirty="0" smtClean="0"/>
              <a:t>September 16, 2015</a:t>
            </a:r>
            <a:endParaRPr lang="en-US" dirty="0"/>
          </a:p>
        </p:txBody>
      </p:sp>
    </p:spTree>
    <p:extLst>
      <p:ext uri="{BB962C8B-B14F-4D97-AF65-F5344CB8AC3E}">
        <p14:creationId xmlns:p14="http://schemas.microsoft.com/office/powerpoint/2010/main" val="1540899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marL="0" indent="0" algn="ctr">
              <a:buNone/>
            </a:pPr>
            <a:r>
              <a:rPr lang="en-US" dirty="0"/>
              <a:t> </a:t>
            </a:r>
            <a:r>
              <a:rPr lang="en-US" dirty="0" smtClean="0"/>
              <a:t>  </a:t>
            </a:r>
            <a:r>
              <a:rPr lang="en-US" sz="3200" dirty="0" smtClean="0"/>
              <a:t>Save the Date</a:t>
            </a:r>
          </a:p>
          <a:p>
            <a:pPr marL="0" indent="0" algn="ctr">
              <a:buNone/>
            </a:pPr>
            <a:r>
              <a:rPr lang="en-US" sz="3200" smtClean="0"/>
              <a:t>Board Orientation – 11/7/16 10-1</a:t>
            </a:r>
            <a:endParaRPr lang="en-US" sz="3200" dirty="0" smtClean="0"/>
          </a:p>
          <a:p>
            <a:pPr marL="0" indent="0" algn="ctr">
              <a:buNone/>
            </a:pPr>
            <a:r>
              <a:rPr lang="en-US" sz="3200" dirty="0" smtClean="0"/>
              <a:t>October 23, 2016</a:t>
            </a:r>
          </a:p>
          <a:p>
            <a:pPr marL="0" indent="0" algn="ctr">
              <a:buNone/>
            </a:pPr>
            <a:r>
              <a:rPr lang="en-US" sz="3200" dirty="0" smtClean="0"/>
              <a:t>Open Barn Day 11-1</a:t>
            </a:r>
          </a:p>
          <a:p>
            <a:pPr marL="0" indent="0" algn="ctr">
              <a:buNone/>
            </a:pPr>
            <a:r>
              <a:rPr lang="en-US" sz="3200" dirty="0" smtClean="0"/>
              <a:t>Annual Meeting 1-3</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Mission of High Hopes</a:t>
            </a:r>
            <a:endParaRPr lang="en-US" dirty="0"/>
          </a:p>
        </p:txBody>
      </p:sp>
      <p:sp>
        <p:nvSpPr>
          <p:cNvPr id="3" name="Content Placeholder 2"/>
          <p:cNvSpPr>
            <a:spLocks noGrp="1"/>
          </p:cNvSpPr>
          <p:nvPr>
            <p:ph idx="1"/>
          </p:nvPr>
        </p:nvSpPr>
        <p:spPr/>
        <p:txBody>
          <a:bodyPr/>
          <a:lstStyle/>
          <a:p>
            <a:pPr marL="0" indent="0" algn="ctr">
              <a:buNone/>
            </a:pPr>
            <a:r>
              <a:rPr lang="en-US" sz="2800" i="1" dirty="0"/>
              <a:t>The mission of High Hopes is to improve the lives of people with cognitive, physical and emotional disabilities through the benefits of therapeutic horseback riding and other equine assisted activities, while serving the therapeutic riding profession through training and education</a:t>
            </a:r>
            <a:r>
              <a:rPr lang="en-US" sz="2800" i="1" dirty="0" smtClean="0"/>
              <a:t>.</a:t>
            </a:r>
            <a:endParaRPr lang="en-US" sz="2800" dirty="0"/>
          </a:p>
          <a:p>
            <a:endParaRPr lang="en-US" dirty="0"/>
          </a:p>
        </p:txBody>
      </p:sp>
    </p:spTree>
    <p:extLst>
      <p:ext uri="{BB962C8B-B14F-4D97-AF65-F5344CB8AC3E}">
        <p14:creationId xmlns:p14="http://schemas.microsoft.com/office/powerpoint/2010/main" val="2789534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Updates</a:t>
            </a:r>
            <a:endParaRPr lang="en-US" dirty="0"/>
          </a:p>
        </p:txBody>
      </p:sp>
      <p:sp>
        <p:nvSpPr>
          <p:cNvPr id="3" name="Content Placeholder 2"/>
          <p:cNvSpPr>
            <a:spLocks noGrp="1"/>
          </p:cNvSpPr>
          <p:nvPr>
            <p:ph idx="1"/>
          </p:nvPr>
        </p:nvSpPr>
        <p:spPr/>
        <p:txBody>
          <a:bodyPr/>
          <a:lstStyle/>
          <a:p>
            <a:r>
              <a:rPr lang="en-US" dirty="0" smtClean="0"/>
              <a:t>Caitlin Nuhn   Volunteer and Outreach Manager</a:t>
            </a:r>
          </a:p>
          <a:p>
            <a:r>
              <a:rPr lang="en-US" dirty="0" smtClean="0"/>
              <a:t>Karena Garrity Development Coordinator</a:t>
            </a:r>
          </a:p>
          <a:p>
            <a:r>
              <a:rPr lang="en-US" dirty="0" smtClean="0"/>
              <a:t>Marie </a:t>
            </a:r>
            <a:r>
              <a:rPr lang="en-US" dirty="0" err="1" smtClean="0"/>
              <a:t>Manero</a:t>
            </a:r>
            <a:r>
              <a:rPr lang="en-US" dirty="0" smtClean="0"/>
              <a:t> Volunteer Coordinator</a:t>
            </a:r>
          </a:p>
          <a:p>
            <a:endParaRPr lang="en-US" dirty="0"/>
          </a:p>
          <a:p>
            <a:r>
              <a:rPr lang="en-US" dirty="0" smtClean="0"/>
              <a:t>Welcome ITC’s</a:t>
            </a:r>
            <a:endParaRPr lang="en-US" dirty="0"/>
          </a:p>
        </p:txBody>
      </p:sp>
    </p:spTree>
    <p:extLst>
      <p:ext uri="{BB962C8B-B14F-4D97-AF65-F5344CB8AC3E}">
        <p14:creationId xmlns:p14="http://schemas.microsoft.com/office/powerpoint/2010/main" val="210243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Development</a:t>
            </a:r>
            <a:endParaRPr lang="en-US" dirty="0"/>
          </a:p>
        </p:txBody>
      </p:sp>
      <p:sp>
        <p:nvSpPr>
          <p:cNvPr id="4" name="Content Placeholder 3"/>
          <p:cNvSpPr>
            <a:spLocks noGrp="1"/>
          </p:cNvSpPr>
          <p:nvPr>
            <p:ph idx="1"/>
          </p:nvPr>
        </p:nvSpPr>
        <p:spPr/>
        <p:txBody>
          <a:bodyPr>
            <a:normAutofit lnSpcReduction="10000"/>
          </a:bodyPr>
          <a:lstStyle/>
          <a:p>
            <a:pPr marL="0" indent="0" algn="ctr">
              <a:buNone/>
            </a:pPr>
            <a:endParaRPr lang="en-US" dirty="0" smtClean="0"/>
          </a:p>
          <a:p>
            <a:pPr marL="0" indent="0">
              <a:buNone/>
            </a:pPr>
            <a:r>
              <a:rPr lang="en-US" dirty="0" smtClean="0"/>
              <a:t> Trustee Meetings – Thank you!</a:t>
            </a:r>
          </a:p>
          <a:p>
            <a:pPr marL="0" indent="0">
              <a:buNone/>
            </a:pPr>
            <a:r>
              <a:rPr lang="en-US" dirty="0" smtClean="0"/>
              <a:t>Corporate Partner Program</a:t>
            </a:r>
          </a:p>
          <a:p>
            <a:pPr marL="0" indent="0">
              <a:buNone/>
            </a:pPr>
            <a:r>
              <a:rPr lang="en-US" dirty="0" smtClean="0"/>
              <a:t>Appeal Goal: $295,000.  Fall Appeal 10/21 Help needed with note writing so please stay tuned!</a:t>
            </a:r>
          </a:p>
          <a:p>
            <a:pPr marL="0" indent="0">
              <a:buNone/>
            </a:pPr>
            <a:r>
              <a:rPr lang="en-US" dirty="0" smtClean="0"/>
              <a:t>Holiday Market is on November 13</a:t>
            </a:r>
            <a:r>
              <a:rPr lang="en-US" baseline="30000" dirty="0" smtClean="0"/>
              <a:t>th</a:t>
            </a:r>
            <a:r>
              <a:rPr lang="en-US" dirty="0" smtClean="0"/>
              <a:t>- Please sell those raffle tickets.</a:t>
            </a:r>
          </a:p>
          <a:p>
            <a:pPr marL="0" indent="0">
              <a:buNone/>
            </a:pPr>
            <a:r>
              <a:rPr lang="en-US" dirty="0" smtClean="0"/>
              <a:t>Major Gifts and Grants: Budget Goal is $320,00; $70,000 received in 1Q</a:t>
            </a:r>
          </a:p>
          <a:p>
            <a:pPr marL="0" indent="0">
              <a:buNone/>
            </a:pPr>
            <a:r>
              <a:rPr lang="en-US" dirty="0" smtClean="0"/>
              <a:t>Annual Meeting October 23</a:t>
            </a:r>
            <a:r>
              <a:rPr lang="en-US" baseline="30000" dirty="0" smtClean="0"/>
              <a:t>rd</a:t>
            </a:r>
            <a:r>
              <a:rPr lang="en-US" dirty="0" smtClean="0"/>
              <a:t> at 1 pm</a:t>
            </a:r>
          </a:p>
          <a:p>
            <a:pPr marL="393192" lvl="1" indent="0">
              <a:buNone/>
            </a:pPr>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63796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Equine News</a:t>
            </a:r>
            <a:endParaRPr lang="en-US" dirty="0"/>
          </a:p>
        </p:txBody>
      </p:sp>
      <p:sp>
        <p:nvSpPr>
          <p:cNvPr id="3" name="Content Placeholder 2"/>
          <p:cNvSpPr>
            <a:spLocks noGrp="1"/>
          </p:cNvSpPr>
          <p:nvPr>
            <p:ph idx="1"/>
          </p:nvPr>
        </p:nvSpPr>
        <p:spPr/>
        <p:txBody>
          <a:bodyPr/>
          <a:lstStyle/>
          <a:p>
            <a:pPr marL="0" indent="0" algn="ctr">
              <a:buNone/>
            </a:pPr>
            <a:r>
              <a:rPr lang="en-US" dirty="0" smtClean="0"/>
              <a:t>15-16 Statistics</a:t>
            </a:r>
          </a:p>
          <a:p>
            <a:r>
              <a:rPr lang="en-US" dirty="0" smtClean="0"/>
              <a:t>66 Prospective Horses</a:t>
            </a:r>
          </a:p>
          <a:p>
            <a:r>
              <a:rPr lang="en-US" dirty="0" smtClean="0"/>
              <a:t>13 came in on trial</a:t>
            </a:r>
          </a:p>
          <a:p>
            <a:r>
              <a:rPr lang="en-US" dirty="0" smtClean="0"/>
              <a:t>4 horses accepted – </a:t>
            </a:r>
            <a:r>
              <a:rPr lang="en-US" dirty="0" err="1" smtClean="0"/>
              <a:t>Whibley</a:t>
            </a:r>
            <a:r>
              <a:rPr lang="en-US" dirty="0" smtClean="0"/>
              <a:t>, Jazz, Oliver, Summer</a:t>
            </a:r>
          </a:p>
          <a:p>
            <a:r>
              <a:rPr lang="en-US" dirty="0" smtClean="0"/>
              <a:t>6% acceptance rate</a:t>
            </a:r>
            <a:endParaRPr lang="en-US" dirty="0"/>
          </a:p>
        </p:txBody>
      </p:sp>
    </p:spTree>
    <p:extLst>
      <p:ext uri="{BB962C8B-B14F-4D97-AF65-F5344CB8AC3E}">
        <p14:creationId xmlns:p14="http://schemas.microsoft.com/office/powerpoint/2010/main" val="260827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Summer Review</a:t>
            </a:r>
          </a:p>
          <a:p>
            <a:pPr marL="0" indent="0">
              <a:buNone/>
            </a:pPr>
            <a:r>
              <a:rPr lang="en-US" sz="2800" dirty="0"/>
              <a:t>	</a:t>
            </a:r>
            <a:r>
              <a:rPr lang="en-US" sz="2800" dirty="0" smtClean="0"/>
              <a:t>Harkness- decrease in total number served</a:t>
            </a:r>
          </a:p>
          <a:p>
            <a:pPr marL="0" indent="0">
              <a:buNone/>
            </a:pPr>
            <a:r>
              <a:rPr lang="en-US" sz="2800" dirty="0"/>
              <a:t>	</a:t>
            </a:r>
            <a:r>
              <a:rPr lang="en-US" sz="2800" dirty="0" smtClean="0"/>
              <a:t>Revisiting the services</a:t>
            </a:r>
          </a:p>
          <a:p>
            <a:pPr marL="0" indent="0">
              <a:buNone/>
            </a:pPr>
            <a:endParaRPr lang="en-US" sz="2800" dirty="0"/>
          </a:p>
          <a:p>
            <a:pPr marL="0" indent="0">
              <a:buNone/>
            </a:pPr>
            <a:r>
              <a:rPr lang="en-US" sz="2800" dirty="0" smtClean="0"/>
              <a:t>Fall semester began on 9/8 with 240 participants</a:t>
            </a:r>
          </a:p>
          <a:p>
            <a:pPr marL="0" indent="0">
              <a:buNone/>
            </a:pPr>
            <a:r>
              <a:rPr lang="en-US" sz="2800" dirty="0"/>
              <a:t>	</a:t>
            </a:r>
            <a:r>
              <a:rPr lang="en-US" sz="2800" dirty="0" smtClean="0"/>
              <a:t>27 week format</a:t>
            </a:r>
          </a:p>
          <a:p>
            <a:pPr marL="0" indent="0">
              <a:buNone/>
            </a:pPr>
            <a:endParaRPr lang="en-US" sz="2800" dirty="0"/>
          </a:p>
          <a:p>
            <a:pPr marL="0" indent="0">
              <a:buNone/>
            </a:pPr>
            <a:r>
              <a:rPr lang="en-US" sz="2800" dirty="0" smtClean="0"/>
              <a:t>Successfully passed 5 year PATH Accreditation</a:t>
            </a:r>
          </a:p>
          <a:p>
            <a:pPr marL="0" indent="0">
              <a:buNone/>
            </a:pPr>
            <a:endParaRPr lang="en-US" sz="2800" dirty="0" smtClean="0"/>
          </a:p>
          <a:p>
            <a:pPr marL="0" indent="0">
              <a:buNone/>
            </a:pPr>
            <a:endParaRPr lang="en-US" sz="2800" dirty="0" smtClean="0"/>
          </a:p>
          <a:p>
            <a:pPr marL="0" indent="0">
              <a:buNone/>
            </a:pPr>
            <a:endParaRPr lang="en-US" sz="2800" dirty="0" smtClean="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p:txBody>
      </p:sp>
    </p:spTree>
    <p:extLst>
      <p:ext uri="{BB962C8B-B14F-4D97-AF65-F5344CB8AC3E}">
        <p14:creationId xmlns:p14="http://schemas.microsoft.com/office/powerpoint/2010/main" val="2673092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Volunteers</a:t>
            </a:r>
            <a:endParaRPr lang="en-US" dirty="0"/>
          </a:p>
        </p:txBody>
      </p:sp>
      <p:sp>
        <p:nvSpPr>
          <p:cNvPr id="3" name="Content Placeholder 2"/>
          <p:cNvSpPr>
            <a:spLocks noGrp="1"/>
          </p:cNvSpPr>
          <p:nvPr>
            <p:ph idx="1"/>
          </p:nvPr>
        </p:nvSpPr>
        <p:spPr/>
        <p:txBody>
          <a:bodyPr/>
          <a:lstStyle/>
          <a:p>
            <a:pPr marL="0" indent="0">
              <a:buNone/>
            </a:pPr>
            <a:r>
              <a:rPr lang="en-US" sz="2400" dirty="0" smtClean="0"/>
              <a:t>Total </a:t>
            </a:r>
            <a:r>
              <a:rPr lang="en-US" sz="2400" dirty="0"/>
              <a:t>weekly volunteer needs  = </a:t>
            </a:r>
            <a:r>
              <a:rPr lang="en-US" sz="2400" dirty="0" smtClean="0"/>
              <a:t>354 spots</a:t>
            </a:r>
          </a:p>
          <a:p>
            <a:pPr marL="0" indent="0">
              <a:buNone/>
            </a:pPr>
            <a:r>
              <a:rPr lang="en-US" sz="2400" dirty="0"/>
              <a:t>	</a:t>
            </a:r>
            <a:r>
              <a:rPr lang="en-US" sz="2400" dirty="0" smtClean="0"/>
              <a:t>Number of spots open = 25</a:t>
            </a:r>
          </a:p>
          <a:p>
            <a:pPr marL="0" indent="0">
              <a:buNone/>
            </a:pPr>
            <a:r>
              <a:rPr lang="en-US" sz="2400" dirty="0"/>
              <a:t>	</a:t>
            </a:r>
            <a:r>
              <a:rPr lang="en-US" sz="2400" dirty="0" smtClean="0"/>
              <a:t>Percentage </a:t>
            </a:r>
            <a:r>
              <a:rPr lang="en-US" sz="2400" smtClean="0"/>
              <a:t>filled   = 93%</a:t>
            </a:r>
            <a:endParaRPr lang="en-US" sz="2400" dirty="0"/>
          </a:p>
          <a:p>
            <a:pPr marL="0" indent="0">
              <a:buNone/>
            </a:pPr>
            <a:endParaRPr lang="en-US" sz="2400" dirty="0" smtClean="0"/>
          </a:p>
          <a:p>
            <a:pPr marL="0" indent="0">
              <a:buNone/>
            </a:pPr>
            <a:r>
              <a:rPr lang="en-US" sz="2400" dirty="0" smtClean="0"/>
              <a:t>42 inquiries in the last quarter, 33 </a:t>
            </a:r>
            <a:r>
              <a:rPr lang="en-US" sz="2400" dirty="0"/>
              <a:t>newly trained; </a:t>
            </a:r>
            <a:endParaRPr lang="en-US" sz="2400" dirty="0" smtClean="0"/>
          </a:p>
          <a:p>
            <a:pPr marL="0" indent="0">
              <a:buNone/>
            </a:pPr>
            <a:endParaRPr lang="en-US" sz="2400" dirty="0"/>
          </a:p>
          <a:p>
            <a:pPr marL="0" indent="0">
              <a:buNone/>
            </a:pPr>
            <a:endParaRPr lang="en-US" sz="2400" dirty="0"/>
          </a:p>
          <a:p>
            <a:pPr marL="0" indent="0">
              <a:buNone/>
            </a:pPr>
            <a:r>
              <a:rPr lang="en-US" sz="2400" dirty="0" smtClean="0"/>
              <a:t>Outreach efforts remain a strong focus of volunteer team this fall</a:t>
            </a:r>
            <a:endParaRPr lang="en-US" sz="2400" dirty="0"/>
          </a:p>
          <a:p>
            <a:endParaRPr lang="en-US" dirty="0"/>
          </a:p>
        </p:txBody>
      </p:sp>
    </p:spTree>
    <p:extLst>
      <p:ext uri="{BB962C8B-B14F-4D97-AF65-F5344CB8AC3E}">
        <p14:creationId xmlns:p14="http://schemas.microsoft.com/office/powerpoint/2010/main" val="246805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 and Education</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2800" dirty="0" smtClean="0"/>
          </a:p>
          <a:p>
            <a:pPr marL="0" indent="0">
              <a:buNone/>
            </a:pPr>
            <a:r>
              <a:rPr lang="en-US" sz="2800" dirty="0"/>
              <a:t>2</a:t>
            </a:r>
            <a:r>
              <a:rPr lang="en-US" sz="2800" dirty="0" smtClean="0"/>
              <a:t>7 People served </a:t>
            </a:r>
          </a:p>
          <a:p>
            <a:pPr marL="0" indent="0">
              <a:buNone/>
            </a:pPr>
            <a:r>
              <a:rPr lang="en-US" sz="2800" dirty="0"/>
              <a:t>1</a:t>
            </a:r>
            <a:r>
              <a:rPr lang="en-US" sz="2800" dirty="0" smtClean="0"/>
              <a:t> Educational Events</a:t>
            </a:r>
          </a:p>
          <a:p>
            <a:pPr marL="0" indent="0">
              <a:buNone/>
            </a:pPr>
            <a:r>
              <a:rPr lang="en-US" sz="2800" dirty="0"/>
              <a:t>7</a:t>
            </a:r>
            <a:r>
              <a:rPr lang="en-US" sz="2800" dirty="0" smtClean="0"/>
              <a:t> ITC Candidates</a:t>
            </a:r>
          </a:p>
          <a:p>
            <a:pPr marL="0" indent="0">
              <a:buNone/>
            </a:pPr>
            <a:endParaRPr lang="en-US" sz="2800" dirty="0"/>
          </a:p>
          <a:p>
            <a:pPr marL="0" indent="0">
              <a:buNone/>
            </a:pPr>
            <a:r>
              <a:rPr lang="en-US" sz="2800" dirty="0" smtClean="0"/>
              <a:t>Future offerings- OSWC, ESMHL, </a:t>
            </a:r>
            <a:r>
              <a:rPr lang="en-US" sz="2800" dirty="0" err="1" smtClean="0"/>
              <a:t>Equus</a:t>
            </a:r>
            <a:r>
              <a:rPr lang="en-US" sz="2800" dirty="0" smtClean="0"/>
              <a:t> Effect</a:t>
            </a:r>
          </a:p>
          <a:p>
            <a:pPr marL="0" indent="0">
              <a:buNone/>
            </a:pPr>
            <a:r>
              <a:rPr lang="en-US" sz="2800" dirty="0" smtClean="0"/>
              <a:t>Johnson and Wales Affiliation</a:t>
            </a:r>
          </a:p>
          <a:p>
            <a:pPr marL="0" indent="0">
              <a:buNone/>
            </a:pPr>
            <a:endParaRPr lang="en-US" sz="2800" dirty="0" smtClean="0"/>
          </a:p>
        </p:txBody>
      </p:sp>
    </p:spTree>
    <p:extLst>
      <p:ext uri="{BB962C8B-B14F-4D97-AF65-F5344CB8AC3E}">
        <p14:creationId xmlns:p14="http://schemas.microsoft.com/office/powerpoint/2010/main" val="2127956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Financial Status as of </a:t>
            </a:r>
            <a:r>
              <a:rPr lang="en-US" dirty="0" smtClean="0"/>
              <a:t>9/19/16</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Total Cash on hand:    $389,760*		</a:t>
            </a:r>
          </a:p>
          <a:p>
            <a:pPr marL="0" indent="0">
              <a:buNone/>
            </a:pPr>
            <a:r>
              <a:rPr lang="en-US" dirty="0" smtClean="0"/>
              <a:t>	*</a:t>
            </a:r>
            <a:r>
              <a:rPr lang="en-US" sz="1800" i="1" dirty="0" smtClean="0"/>
              <a:t>Approximately $220,00 it temporarily restricted: Bingham/Cain</a:t>
            </a:r>
            <a:endParaRPr lang="en-US" dirty="0" smtClean="0"/>
          </a:p>
          <a:p>
            <a:pPr marL="0" indent="0">
              <a:buNone/>
            </a:pPr>
            <a:r>
              <a:rPr lang="en-US" dirty="0" smtClean="0"/>
              <a:t>Total Investment Account: $3,091,580 **	</a:t>
            </a:r>
            <a:endParaRPr lang="en-US" dirty="0"/>
          </a:p>
          <a:p>
            <a:pPr marL="0" indent="0">
              <a:buNone/>
            </a:pPr>
            <a:r>
              <a:rPr lang="en-US" dirty="0" smtClean="0"/>
              <a:t>	** </a:t>
            </a:r>
            <a:r>
              <a:rPr lang="en-US" sz="1800" i="1" dirty="0" smtClean="0"/>
              <a:t>As of August 31, 2016</a:t>
            </a:r>
            <a:endParaRPr lang="en-US" dirty="0" smtClean="0"/>
          </a:p>
          <a:p>
            <a:pPr marL="0" indent="0">
              <a:buNone/>
            </a:pPr>
            <a:r>
              <a:rPr lang="en-US" dirty="0" smtClean="0"/>
              <a:t>Account Receivable: </a:t>
            </a:r>
            <a:r>
              <a:rPr lang="en-US" smtClean="0"/>
              <a:t>$</a:t>
            </a:r>
            <a:r>
              <a:rPr lang="en-US" smtClean="0"/>
              <a:t>127,823</a:t>
            </a:r>
            <a:endParaRPr lang="en-US" dirty="0" smtClean="0"/>
          </a:p>
          <a:p>
            <a:pPr marL="0" indent="0">
              <a:buNone/>
            </a:pPr>
            <a:r>
              <a:rPr lang="en-US" dirty="0" smtClean="0"/>
              <a:t>	</a:t>
            </a:r>
          </a:p>
          <a:p>
            <a:pPr marL="0" indent="0">
              <a:buNone/>
            </a:pPr>
            <a:r>
              <a:rPr lang="en-US" dirty="0" smtClean="0"/>
              <a:t>Accounts Payable:	$3,902		</a:t>
            </a:r>
            <a:endParaRPr lang="en-US" dirty="0"/>
          </a:p>
        </p:txBody>
      </p:sp>
    </p:spTree>
    <p:extLst>
      <p:ext uri="{BB962C8B-B14F-4D97-AF65-F5344CB8AC3E}">
        <p14:creationId xmlns:p14="http://schemas.microsoft.com/office/powerpoint/2010/main" val="580096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349</TotalTime>
  <Words>241</Words>
  <Application>Microsoft Office PowerPoint</Application>
  <PresentationFormat>On-screen Show (4:3)</PresentationFormat>
  <Paragraphs>72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Constantia</vt:lpstr>
      <vt:lpstr>Wingdings 2</vt:lpstr>
      <vt:lpstr>Flow</vt:lpstr>
      <vt:lpstr>PowerPoint Presentation</vt:lpstr>
      <vt:lpstr>Mission of High Hopes</vt:lpstr>
      <vt:lpstr> Updates</vt:lpstr>
      <vt:lpstr> Development</vt:lpstr>
      <vt:lpstr>Equine News</vt:lpstr>
      <vt:lpstr>Program</vt:lpstr>
      <vt:lpstr>Volunteers</vt:lpstr>
      <vt:lpstr>Training and Education</vt:lpstr>
      <vt:lpstr>Financial Status as of 9/19/16</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kstalsburg</dc:creator>
  <cp:lastModifiedBy>Kitty Stalsburg</cp:lastModifiedBy>
  <cp:revision>51</cp:revision>
  <dcterms:created xsi:type="dcterms:W3CDTF">2013-04-15T20:53:45Z</dcterms:created>
  <dcterms:modified xsi:type="dcterms:W3CDTF">2016-09-19T21:05:32Z</dcterms:modified>
</cp:coreProperties>
</file>