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301" r:id="rId6"/>
    <p:sldId id="278" r:id="rId7"/>
    <p:sldId id="279" r:id="rId8"/>
    <p:sldId id="292" r:id="rId9"/>
    <p:sldId id="296" r:id="rId10"/>
    <p:sldId id="295" r:id="rId11"/>
    <p:sldId id="294" r:id="rId12"/>
    <p:sldId id="297" r:id="rId13"/>
    <p:sldId id="298" r:id="rId14"/>
    <p:sldId id="299" r:id="rId15"/>
    <p:sldId id="300" r:id="rId16"/>
    <p:sldId id="293" r:id="rId17"/>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DDDE5-F027-15C7-CF12-2A422485840E}" v="609" dt="2022-06-09T20:04:01.769"/>
    <p1510:client id="{DF8C7865-6DDC-FAC4-65E6-1E869BF878F1}" v="139" dt="2022-06-16T23:26:44.2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280" autoAdjust="0"/>
  </p:normalViewPr>
  <p:slideViewPr>
    <p:cSldViewPr>
      <p:cViewPr varScale="1">
        <p:scale>
          <a:sx n="90" d="100"/>
          <a:sy n="90" d="100"/>
        </p:scale>
        <p:origin x="594"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adrow" userId="S::cgadrow@highhopestr.org::ab721b7d-892e-4359-8adc-2584541956e4" providerId="AD" clId="Web-{DF8C7865-6DDC-FAC4-65E6-1E869BF878F1}"/>
    <pc:docChg chg="modSld">
      <pc:chgData name="Claire Gadrow" userId="S::cgadrow@highhopestr.org::ab721b7d-892e-4359-8adc-2584541956e4" providerId="AD" clId="Web-{DF8C7865-6DDC-FAC4-65E6-1E869BF878F1}" dt="2022-06-16T23:26:44.218" v="142" actId="20577"/>
      <pc:docMkLst>
        <pc:docMk/>
      </pc:docMkLst>
      <pc:sldChg chg="modSp">
        <pc:chgData name="Claire Gadrow" userId="S::cgadrow@highhopestr.org::ab721b7d-892e-4359-8adc-2584541956e4" providerId="AD" clId="Web-{DF8C7865-6DDC-FAC4-65E6-1E869BF878F1}" dt="2022-06-16T23:26:44.218" v="142" actId="20577"/>
        <pc:sldMkLst>
          <pc:docMk/>
          <pc:sldMk cId="2245322628" sldId="295"/>
        </pc:sldMkLst>
        <pc:spChg chg="mod">
          <ac:chgData name="Claire Gadrow" userId="S::cgadrow@highhopestr.org::ab721b7d-892e-4359-8adc-2584541956e4" providerId="AD" clId="Web-{DF8C7865-6DDC-FAC4-65E6-1E869BF878F1}" dt="2022-06-16T23:26:44.218" v="142" actId="20577"/>
          <ac:spMkLst>
            <pc:docMk/>
            <pc:sldMk cId="2245322628" sldId="295"/>
            <ac:spMk id="3" creationId="{00000000-0000-0000-0000-000000000000}"/>
          </ac:spMkLst>
        </pc:spChg>
      </pc:sldChg>
      <pc:sldChg chg="modSp">
        <pc:chgData name="Claire Gadrow" userId="S::cgadrow@highhopestr.org::ab721b7d-892e-4359-8adc-2584541956e4" providerId="AD" clId="Web-{DF8C7865-6DDC-FAC4-65E6-1E869BF878F1}" dt="2022-06-16T23:24:39.216" v="137" actId="20577"/>
        <pc:sldMkLst>
          <pc:docMk/>
          <pc:sldMk cId="1315846155" sldId="300"/>
        </pc:sldMkLst>
        <pc:spChg chg="mod">
          <ac:chgData name="Claire Gadrow" userId="S::cgadrow@highhopestr.org::ab721b7d-892e-4359-8adc-2584541956e4" providerId="AD" clId="Web-{DF8C7865-6DDC-FAC4-65E6-1E869BF878F1}" dt="2022-06-16T23:24:39.216" v="137" actId="20577"/>
          <ac:spMkLst>
            <pc:docMk/>
            <pc:sldMk cId="1315846155" sldId="30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A5A207F-0F91-42F2-96D0-049C6003623B}" type="datetimeFigureOut">
              <a:rPr lang="en-US"/>
              <a:t>6/16/2022</a:t>
            </a:fld>
            <a:endParaRPr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8CC13F5-F2B1-464B-BE8F-27ABFBD2FBDE}" type="datetimeFigureOut">
              <a:rPr lang="en-US"/>
              <a:t>6/16/2022</a:t>
            </a:fld>
            <a:endParaRPr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6/16/2022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6/16/2022</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Hopes Therapeutic Riding, Inc. </a:t>
            </a:r>
            <a:br>
              <a:rPr lang="en-US" dirty="0"/>
            </a:br>
            <a:r>
              <a:rPr lang="en-US" dirty="0"/>
              <a:t>June 4, 2022</a:t>
            </a:r>
          </a:p>
        </p:txBody>
      </p:sp>
      <p:sp>
        <p:nvSpPr>
          <p:cNvPr id="3" name="Subtitle 2"/>
          <p:cNvSpPr>
            <a:spLocks noGrp="1"/>
          </p:cNvSpPr>
          <p:nvPr>
            <p:ph type="subTitle" idx="1"/>
          </p:nvPr>
        </p:nvSpPr>
        <p:spPr/>
        <p:txBody>
          <a:bodyPr/>
          <a:lstStyle/>
          <a:p>
            <a:r>
              <a:rPr lang="en-US" dirty="0"/>
              <a:t>Development Committee- Hybrid</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Special Events</a:t>
            </a:r>
          </a:p>
        </p:txBody>
      </p:sp>
      <p:sp>
        <p:nvSpPr>
          <p:cNvPr id="3" name="Content Placeholder 2"/>
          <p:cNvSpPr>
            <a:spLocks noGrp="1"/>
          </p:cNvSpPr>
          <p:nvPr>
            <p:ph idx="1"/>
          </p:nvPr>
        </p:nvSpPr>
        <p:spPr>
          <a:xfrm>
            <a:off x="1446212" y="1524000"/>
            <a:ext cx="9601200" cy="5181600"/>
          </a:xfrm>
        </p:spPr>
        <p:txBody>
          <a:bodyPr vert="horz" lIns="91440" tIns="45720" rIns="91440" bIns="45720" rtlCol="0" anchor="t">
            <a:normAutofit/>
          </a:bodyPr>
          <a:lstStyle/>
          <a:p>
            <a:pPr marL="223520"/>
            <a:r>
              <a:rPr lang="en-US" dirty="0">
                <a:ea typeface="+mn-lt"/>
                <a:cs typeface="+mn-lt"/>
              </a:rPr>
              <a:t>Staff with specific expertise in fundraising events lead the design, implementation, orchestration, and volunteer recruitment for events. Trudy!</a:t>
            </a:r>
            <a:endParaRPr lang="en-US" dirty="0"/>
          </a:p>
          <a:p>
            <a:pPr marL="223520"/>
            <a:r>
              <a:rPr lang="en-US" dirty="0"/>
              <a:t>Establish a special event strategy and design special events with a primary goal of fund raising or engagement.</a:t>
            </a:r>
            <a:r>
              <a:rPr lang="en-US" dirty="0">
                <a:ea typeface="+mn-lt"/>
                <a:cs typeface="+mn-lt"/>
              </a:rPr>
              <a:t>  </a:t>
            </a:r>
            <a:endParaRPr lang="en-US" dirty="0"/>
          </a:p>
          <a:p>
            <a:pPr marL="223520"/>
            <a:r>
              <a:rPr lang="en-US" dirty="0">
                <a:ea typeface="+mn-lt"/>
                <a:cs typeface="+mn-lt"/>
              </a:rPr>
              <a:t>Objective measures for determining effectiveness of events developed and existing events reviewed annually. </a:t>
            </a:r>
            <a:endParaRPr lang="en-US" dirty="0"/>
          </a:p>
          <a:p>
            <a:pPr marL="223520"/>
            <a:r>
              <a:rPr lang="en-US" dirty="0"/>
              <a:t>Methodically capture attendee information so that cultivation of new prospects begins immediately with event follow up.</a:t>
            </a:r>
          </a:p>
          <a:p>
            <a:pPr marL="223520"/>
            <a:r>
              <a:rPr lang="en-US" dirty="0"/>
              <a:t>Include special events in the stewardship strategy. </a:t>
            </a:r>
            <a:r>
              <a:rPr lang="en-US" dirty="0">
                <a:ea typeface="+mn-lt"/>
                <a:cs typeface="+mn-lt"/>
              </a:rPr>
              <a:t>Events consistently reach new targeted constituents and expand donor base, while stewarding those with </a:t>
            </a:r>
            <a:r>
              <a:rPr lang="en-US">
                <a:ea typeface="+mn-lt"/>
                <a:cs typeface="+mn-lt"/>
              </a:rPr>
              <a:t>longstanding relationships. </a:t>
            </a:r>
            <a:endParaRPr lang="en-US" dirty="0"/>
          </a:p>
          <a:p>
            <a:pPr marL="223520"/>
            <a:endParaRPr lang="en-US" dirty="0"/>
          </a:p>
          <a:p>
            <a:pPr marL="223520"/>
            <a:endParaRPr lang="en-US" dirty="0"/>
          </a:p>
          <a:p>
            <a:pPr marL="223520"/>
            <a:endParaRPr lang="en-US" dirty="0"/>
          </a:p>
        </p:txBody>
      </p:sp>
    </p:spTree>
    <p:extLst>
      <p:ext uri="{BB962C8B-B14F-4D97-AF65-F5344CB8AC3E}">
        <p14:creationId xmlns:p14="http://schemas.microsoft.com/office/powerpoint/2010/main" val="426507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Stewardship</a:t>
            </a:r>
          </a:p>
        </p:txBody>
      </p:sp>
      <p:sp>
        <p:nvSpPr>
          <p:cNvPr id="3" name="Content Placeholder 2"/>
          <p:cNvSpPr>
            <a:spLocks noGrp="1"/>
          </p:cNvSpPr>
          <p:nvPr>
            <p:ph idx="1"/>
          </p:nvPr>
        </p:nvSpPr>
        <p:spPr/>
        <p:txBody>
          <a:bodyPr vert="horz" lIns="91440" tIns="45720" rIns="91440" bIns="45720" rtlCol="0" anchor="t">
            <a:normAutofit/>
          </a:bodyPr>
          <a:lstStyle/>
          <a:p>
            <a:pPr marL="223520"/>
            <a:r>
              <a:rPr lang="en-US" dirty="0">
                <a:ea typeface="+mn-lt"/>
                <a:cs typeface="+mn-lt"/>
              </a:rPr>
              <a:t>Demonstrated institutional commitment to providing appropriate, meaningful information to donors and/or donor families about the use and impact of gifts.</a:t>
            </a:r>
          </a:p>
          <a:p>
            <a:pPr marL="223520"/>
            <a:r>
              <a:rPr lang="en-US" dirty="0">
                <a:ea typeface="+mn-lt"/>
                <a:cs typeface="+mn-lt"/>
              </a:rPr>
              <a:t>Establish</a:t>
            </a:r>
            <a:r>
              <a:rPr lang="en-US" dirty="0"/>
              <a:t> stewardship strategy when developing cultivation and solicitation strategy for a prospect. </a:t>
            </a:r>
          </a:p>
          <a:p>
            <a:pPr marL="223520"/>
            <a:r>
              <a:rPr lang="en-US" dirty="0"/>
              <a:t>Formally survey constituents to gather feedback if existing stewardship is meaningful to donors.</a:t>
            </a:r>
          </a:p>
          <a:p>
            <a:pPr marL="223520"/>
            <a:r>
              <a:rPr lang="en-US" dirty="0"/>
              <a:t>Create Impact Reports for existing major gift donors with deep institutional relationships. </a:t>
            </a:r>
          </a:p>
          <a:p>
            <a:pPr marL="223520"/>
            <a:endParaRPr lang="en-US" dirty="0"/>
          </a:p>
        </p:txBody>
      </p:sp>
    </p:spTree>
    <p:extLst>
      <p:ext uri="{BB962C8B-B14F-4D97-AF65-F5344CB8AC3E}">
        <p14:creationId xmlns:p14="http://schemas.microsoft.com/office/powerpoint/2010/main" val="406408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Reporting</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223520"/>
            <a:r>
              <a:rPr lang="en-US" dirty="0">
                <a:ea typeface="+mn-lt"/>
                <a:cs typeface="+mn-lt"/>
              </a:rPr>
              <a:t>Data collected and reports produced to enable High Hopes to produce multiple, routine reports (e.g., cash receipts, new commitments, FASB-compliant format) that are consistent and integrated. </a:t>
            </a:r>
            <a:endParaRPr lang="en-US" dirty="0"/>
          </a:p>
          <a:p>
            <a:pPr marL="223520"/>
            <a:r>
              <a:rPr lang="en-US" dirty="0"/>
              <a:t>Develop fundraising goals and report results based on New Commitments (gross contributions) rather than accounting-based Net Revenue(net of special events expenses). This reporting is consistent with IRS Form 990 and established development industry standards.</a:t>
            </a:r>
          </a:p>
          <a:p>
            <a:pPr marL="223520"/>
            <a:r>
              <a:rPr lang="en-US" dirty="0"/>
              <a:t>Establish gift counting and gift acceptance policy based on industry best practices. </a:t>
            </a:r>
            <a:r>
              <a:rPr lang="en-US" dirty="0">
                <a:ea typeface="+mn-lt"/>
                <a:cs typeface="+mn-lt"/>
              </a:rPr>
              <a:t>Policies regularly communicated to all staff and leadership volunteers and included in orientation program for new leadership volunteers.</a:t>
            </a:r>
            <a:endParaRPr lang="en-US" dirty="0"/>
          </a:p>
          <a:p>
            <a:pPr marL="223520"/>
            <a:r>
              <a:rPr lang="en-US" dirty="0"/>
              <a:t>Design a dashboard as a high visual executive summary for leadership volunteers.</a:t>
            </a:r>
          </a:p>
          <a:p>
            <a:pPr marL="223520"/>
            <a:endParaRPr lang="en-US" dirty="0"/>
          </a:p>
          <a:p>
            <a:pPr marL="223520"/>
            <a:endParaRPr lang="en-US" dirty="0"/>
          </a:p>
          <a:p>
            <a:pPr marL="223520"/>
            <a:endParaRPr lang="en-US" dirty="0"/>
          </a:p>
        </p:txBody>
      </p:sp>
    </p:spTree>
    <p:extLst>
      <p:ext uri="{BB962C8B-B14F-4D97-AF65-F5344CB8AC3E}">
        <p14:creationId xmlns:p14="http://schemas.microsoft.com/office/powerpoint/2010/main" val="13158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fontScale="90000"/>
          </a:bodyPr>
          <a:lstStyle/>
          <a:p>
            <a:pPr algn="ctr"/>
            <a:r>
              <a:rPr lang="en-US" dirty="0"/>
              <a:t>Group Discussion:</a:t>
            </a:r>
            <a:br>
              <a:rPr lang="en-US" dirty="0"/>
            </a:br>
            <a:r>
              <a:rPr lang="en-US" dirty="0"/>
              <a:t>Role of the Development Committee</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223520"/>
            <a:r>
              <a:rPr lang="en-US" dirty="0"/>
              <a:t>Serve as a role model with your own philanthropy with a comprehensive gift – major gift, annual fund gift, planned gift</a:t>
            </a:r>
          </a:p>
          <a:p>
            <a:pPr marL="223520"/>
            <a:endParaRPr lang="en-US" dirty="0"/>
          </a:p>
          <a:p>
            <a:pPr marL="223520"/>
            <a:r>
              <a:rPr lang="en-US" dirty="0"/>
              <a:t>What role best draws on your experiences and skill sets?</a:t>
            </a:r>
          </a:p>
          <a:p>
            <a:pPr marL="223520"/>
            <a:endParaRPr lang="en-US" dirty="0"/>
          </a:p>
          <a:p>
            <a:pPr marL="223520"/>
            <a:r>
              <a:rPr lang="en-US" dirty="0"/>
              <a:t>What role would be most rewarding?</a:t>
            </a:r>
          </a:p>
          <a:p>
            <a:pPr lvl="1"/>
            <a:r>
              <a:rPr lang="en-US" dirty="0"/>
              <a:t>Prospect Identification</a:t>
            </a:r>
          </a:p>
          <a:p>
            <a:pPr lvl="1"/>
            <a:r>
              <a:rPr lang="en-US" dirty="0"/>
              <a:t>Cultivation</a:t>
            </a:r>
          </a:p>
          <a:p>
            <a:pPr lvl="1"/>
            <a:r>
              <a:rPr lang="en-US" dirty="0"/>
              <a:t>Solicitation</a:t>
            </a:r>
          </a:p>
          <a:p>
            <a:pPr lvl="1"/>
            <a:r>
              <a:rPr lang="en-US" dirty="0"/>
              <a:t>Stewardship</a:t>
            </a:r>
          </a:p>
          <a:p>
            <a:pPr lvl="1"/>
            <a:r>
              <a:rPr lang="en-US" dirty="0"/>
              <a:t>Advocacy</a:t>
            </a:r>
          </a:p>
          <a:p>
            <a:pPr marL="274320" lvl="1" indent="0">
              <a:buNone/>
            </a:pPr>
            <a:endParaRPr lang="en-US" dirty="0"/>
          </a:p>
          <a:p>
            <a:pPr lvl="1"/>
            <a:endParaRPr lang="en-US" dirty="0"/>
          </a:p>
          <a:p>
            <a:pPr marL="223520"/>
            <a:endParaRPr lang="en-US" dirty="0"/>
          </a:p>
          <a:p>
            <a:pPr marL="223520"/>
            <a:endParaRPr lang="en-US" dirty="0"/>
          </a:p>
        </p:txBody>
      </p:sp>
      <p:pic>
        <p:nvPicPr>
          <p:cNvPr id="5" name="Content Placeholder 3" descr="Icon&#10;&#10;Description automatically generated">
            <a:extLst>
              <a:ext uri="{FF2B5EF4-FFF2-40B4-BE49-F238E27FC236}">
                <a16:creationId xmlns:a16="http://schemas.microsoft.com/office/drawing/2014/main" id="{EC688E36-F60E-D8DE-8771-DDFBCCB13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906" y="2679221"/>
            <a:ext cx="4495800" cy="4495800"/>
          </a:xfrm>
          <a:prstGeom prst="rect">
            <a:avLst/>
          </a:prstGeom>
        </p:spPr>
      </p:pic>
    </p:spTree>
    <p:extLst>
      <p:ext uri="{BB962C8B-B14F-4D97-AF65-F5344CB8AC3E}">
        <p14:creationId xmlns:p14="http://schemas.microsoft.com/office/powerpoint/2010/main" val="2774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3429000"/>
          </a:xfrm>
        </p:spPr>
        <p:txBody>
          <a:bodyPr>
            <a:normAutofit fontScale="90000"/>
          </a:bodyPr>
          <a:lstStyle/>
          <a:p>
            <a:pPr algn="ctr"/>
            <a:br>
              <a:rPr lang="en-US" i="1" dirty="0"/>
            </a:br>
            <a:br>
              <a:rPr lang="en-US" i="1" dirty="0"/>
            </a:br>
            <a:br>
              <a:rPr lang="en-US" i="1" dirty="0"/>
            </a:br>
            <a:br>
              <a:rPr lang="en-US" i="1" dirty="0"/>
            </a:br>
            <a:br>
              <a:rPr lang="en-US" i="1" dirty="0"/>
            </a:br>
            <a:br>
              <a:rPr lang="en-US" i="1" dirty="0"/>
            </a:br>
            <a:br>
              <a:rPr lang="en-US" i="1" dirty="0"/>
            </a:br>
            <a:r>
              <a:rPr lang="en-US" b="1" i="1" dirty="0"/>
              <a:t>“The softness of the horse’s coat, the long mane, the warm body of the horse are truly therapeutic… They create a bond of communication, a bond of friendship that does not need verbalization. The entire riding experience transcends words.” </a:t>
            </a:r>
            <a:br>
              <a:rPr lang="en-US" i="1" dirty="0"/>
            </a:br>
            <a:r>
              <a:rPr lang="en-US" i="1" dirty="0"/>
              <a:t>                                                                   						</a:t>
            </a:r>
            <a:r>
              <a:rPr lang="en-US" dirty="0"/>
              <a:t>A High Hopes parent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512" y="2819400"/>
            <a:ext cx="4495800" cy="4495800"/>
          </a:xfrm>
        </p:spPr>
      </p:pic>
    </p:spTree>
    <p:extLst>
      <p:ext uri="{BB962C8B-B14F-4D97-AF65-F5344CB8AC3E}">
        <p14:creationId xmlns:p14="http://schemas.microsoft.com/office/powerpoint/2010/main" val="175522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9601200" cy="2667000"/>
          </a:xfrm>
        </p:spPr>
        <p:txBody>
          <a:bodyPr/>
          <a:lstStyle/>
          <a:p>
            <a:pPr algn="ctr"/>
            <a:r>
              <a:rPr lang="en-US" i="1" dirty="0"/>
              <a:t>High Hopes fosters a vibrant community where horse and human interactions </a:t>
            </a:r>
            <a:br>
              <a:rPr lang="en-US" i="1" dirty="0"/>
            </a:br>
            <a:r>
              <a:rPr lang="en-US" i="1" dirty="0"/>
              <a:t>improve lives. </a:t>
            </a:r>
            <a:br>
              <a:rPr lang="en-US" i="1" dirty="0"/>
            </a:br>
            <a:br>
              <a:rPr lang="en-US" i="1" dirty="0"/>
            </a:br>
            <a:r>
              <a:rPr lang="en-US" b="1" dirty="0"/>
              <a:t>Philanthropy is an investment in our mission.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513" y="2392392"/>
            <a:ext cx="4495800" cy="4495800"/>
          </a:xfrm>
        </p:spPr>
      </p:pic>
    </p:spTree>
    <p:extLst>
      <p:ext uri="{BB962C8B-B14F-4D97-AF65-F5344CB8AC3E}">
        <p14:creationId xmlns:p14="http://schemas.microsoft.com/office/powerpoint/2010/main" val="5241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lstStyle/>
          <a:p>
            <a:pPr algn="ctr"/>
            <a:r>
              <a:rPr lang="en-US" dirty="0"/>
              <a:t>Development Strategic Vision</a:t>
            </a:r>
          </a:p>
        </p:txBody>
      </p:sp>
      <p:sp>
        <p:nvSpPr>
          <p:cNvPr id="3" name="Content Placeholder 2"/>
          <p:cNvSpPr>
            <a:spLocks noGrp="1"/>
          </p:cNvSpPr>
          <p:nvPr>
            <p:ph idx="1"/>
          </p:nvPr>
        </p:nvSpPr>
        <p:spPr/>
        <p:txBody>
          <a:bodyPr vert="horz" lIns="91440" tIns="45720" rIns="91440" bIns="45720" rtlCol="0" anchor="t">
            <a:normAutofit fontScale="92500"/>
          </a:bodyPr>
          <a:lstStyle/>
          <a:p>
            <a:pPr marL="223520"/>
            <a:r>
              <a:rPr lang="en-US" b="1" dirty="0"/>
              <a:t>Build on the strong of foundation </a:t>
            </a:r>
            <a:r>
              <a:rPr lang="en-US" dirty="0"/>
              <a:t>of support and sense of community at High Hopes.</a:t>
            </a:r>
          </a:p>
          <a:p>
            <a:pPr marL="223520"/>
            <a:r>
              <a:rPr lang="en-US" b="1" dirty="0"/>
              <a:t>Evolve the development strategy </a:t>
            </a:r>
            <a:r>
              <a:rPr lang="en-US" dirty="0"/>
              <a:t>to focus on individual giving.</a:t>
            </a:r>
          </a:p>
          <a:p>
            <a:pPr marL="223520"/>
            <a:r>
              <a:rPr lang="en-US" b="1" dirty="0"/>
              <a:t>Strengthen individual giving </a:t>
            </a:r>
            <a:r>
              <a:rPr lang="en-US" dirty="0"/>
              <a:t>through the establishment of sophisticated major gift and planned giving programs.</a:t>
            </a:r>
          </a:p>
          <a:p>
            <a:pPr marL="223520"/>
            <a:r>
              <a:rPr lang="en-US" b="1" dirty="0"/>
              <a:t>Nurture</a:t>
            </a:r>
            <a:r>
              <a:rPr lang="en-US" dirty="0"/>
              <a:t> the successful </a:t>
            </a:r>
            <a:r>
              <a:rPr lang="en-US" b="1" dirty="0"/>
              <a:t>annual giving </a:t>
            </a:r>
            <a:r>
              <a:rPr lang="en-US" dirty="0"/>
              <a:t>and </a:t>
            </a:r>
            <a:r>
              <a:rPr lang="en-US" b="1" dirty="0"/>
              <a:t>foundation grants </a:t>
            </a:r>
            <a:r>
              <a:rPr lang="en-US" dirty="0"/>
              <a:t>programs.</a:t>
            </a:r>
          </a:p>
          <a:p>
            <a:pPr marL="223520"/>
            <a:r>
              <a:rPr lang="en-US" b="1" dirty="0"/>
              <a:t>Evolve Corporate Sponsors </a:t>
            </a:r>
            <a:r>
              <a:rPr lang="en-US" dirty="0"/>
              <a:t>to a Community Partners program.</a:t>
            </a:r>
          </a:p>
          <a:p>
            <a:pPr marL="223520"/>
            <a:r>
              <a:rPr lang="en-US" b="1" dirty="0"/>
              <a:t>Build on successful special events </a:t>
            </a:r>
            <a:r>
              <a:rPr lang="en-US" dirty="0"/>
              <a:t>with a strategy focused intentional design, execution and follow up.</a:t>
            </a:r>
          </a:p>
          <a:p>
            <a:pPr marL="223520"/>
            <a:r>
              <a:rPr lang="en-US" b="1" dirty="0"/>
              <a:t>Introduce new best practices </a:t>
            </a:r>
            <a:r>
              <a:rPr lang="en-US" dirty="0"/>
              <a:t>to all areas of Development.</a:t>
            </a:r>
          </a:p>
          <a:p>
            <a:pPr marL="223520"/>
            <a:endParaRPr lang="en-US" dirty="0"/>
          </a:p>
          <a:p>
            <a:pPr marL="223520"/>
            <a:endParaRPr lang="en-US" dirty="0"/>
          </a:p>
        </p:txBody>
      </p:sp>
    </p:spTree>
    <p:extLst>
      <p:ext uri="{BB962C8B-B14F-4D97-AF65-F5344CB8AC3E}">
        <p14:creationId xmlns:p14="http://schemas.microsoft.com/office/powerpoint/2010/main" val="3191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Annual Giving</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223520"/>
            <a:r>
              <a:rPr lang="en-US" dirty="0">
                <a:ea typeface="+mn-lt"/>
                <a:cs typeface="+mn-lt"/>
              </a:rPr>
              <a:t>The annual giving program is strategically linked to and leverages other development programs. It is used for strategic cultivation and engagement for future major and planned gifts.</a:t>
            </a:r>
          </a:p>
          <a:p>
            <a:pPr marL="223520"/>
            <a:r>
              <a:rPr lang="en-US" dirty="0">
                <a:ea typeface="+mn-lt"/>
                <a:cs typeface="+mn-lt"/>
              </a:rPr>
              <a:t>There is a clear and compelling case for annual support. The program has a strong identity among constituents and an image that is used consistently and strategically in all levels of communications. The case for support has been informed by recent audience research, which is refreshed on a regular basis. </a:t>
            </a:r>
            <a:endParaRPr lang="en-US" dirty="0"/>
          </a:p>
          <a:p>
            <a:pPr marL="223520"/>
            <a:r>
              <a:rPr lang="en-US" dirty="0"/>
              <a:t>Elevate philanthropy from a transactional “give to get” to an annual commitment to provide High Hopes with fiscal nimbleness to advance mission.</a:t>
            </a:r>
          </a:p>
          <a:p>
            <a:pPr marL="223520"/>
            <a:r>
              <a:rPr lang="en-US" dirty="0"/>
              <a:t>Create an algorithm for target asks based on donor behavior. This demonstrates an awareness of donor giving pattern and an appreciation of increased giving.</a:t>
            </a:r>
            <a:r>
              <a:rPr lang="en-US" dirty="0">
                <a:ea typeface="+mn-lt"/>
                <a:cs typeface="+mn-lt"/>
              </a:rPr>
              <a:t> </a:t>
            </a:r>
            <a:endParaRPr lang="en-US" dirty="0"/>
          </a:p>
          <a:p>
            <a:pPr marL="223520"/>
            <a:r>
              <a:rPr lang="en-US" dirty="0">
                <a:ea typeface="+mn-lt"/>
                <a:cs typeface="+mn-lt"/>
              </a:rPr>
              <a:t>Utilize a multi-channel approach – electronic and print appeals. Streamlined online giving. All annual giving appeals contain control and test segments.</a:t>
            </a:r>
            <a:endParaRPr lang="en-US" dirty="0"/>
          </a:p>
          <a:p>
            <a:pPr marL="223520"/>
            <a:endParaRPr lang="en-US" dirty="0"/>
          </a:p>
          <a:p>
            <a:pPr marL="223520"/>
            <a:endParaRPr lang="en-US" dirty="0"/>
          </a:p>
          <a:p>
            <a:pPr marL="223520"/>
            <a:endParaRPr lang="en-US" dirty="0"/>
          </a:p>
        </p:txBody>
      </p:sp>
    </p:spTree>
    <p:extLst>
      <p:ext uri="{BB962C8B-B14F-4D97-AF65-F5344CB8AC3E}">
        <p14:creationId xmlns:p14="http://schemas.microsoft.com/office/powerpoint/2010/main" val="38494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Planned Giving</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223520"/>
            <a:r>
              <a:rPr lang="en-US" dirty="0">
                <a:ea typeface="+mn-lt"/>
                <a:cs typeface="+mn-lt"/>
              </a:rPr>
              <a:t>Planned giving acceptance policies are developed to protect the best interests of High Hopes by establishing minimum ages for beneficiaries, rates of return, and gift vehicles that are likely to protect a substantial share of the original asset for High Hopes.</a:t>
            </a:r>
            <a:endParaRPr lang="en-US" dirty="0"/>
          </a:p>
          <a:p>
            <a:pPr marL="223520"/>
            <a:r>
              <a:rPr lang="en-US" dirty="0"/>
              <a:t>Recognize planned giving commitments in annual fundraising totals. </a:t>
            </a:r>
            <a:endParaRPr lang="en-US" dirty="0">
              <a:ea typeface="+mn-lt"/>
              <a:cs typeface="+mn-lt"/>
            </a:endParaRPr>
          </a:p>
          <a:p>
            <a:pPr marL="223520"/>
            <a:r>
              <a:rPr lang="en-US" dirty="0">
                <a:ea typeface="+mn-lt"/>
                <a:cs typeface="+mn-lt"/>
              </a:rPr>
              <a:t>Consistent, easily understood system of recording planned gift commitments that includes both face value amount and net present value, and that distinguishes clearly the various gift vehicles.</a:t>
            </a:r>
            <a:endParaRPr lang="en-US" dirty="0"/>
          </a:p>
          <a:p>
            <a:pPr marL="223520"/>
            <a:r>
              <a:rPr lang="en-US" dirty="0"/>
              <a:t>Establish trust and respect with planned giving donors to able to discuss details of existing provisions.</a:t>
            </a:r>
          </a:p>
          <a:p>
            <a:pPr marL="223520"/>
            <a:r>
              <a:rPr lang="en-US" dirty="0"/>
              <a:t>Provide planned giving solutions for most common irrevocable planned gifts – charitable gift annuities and charitable remainder trusts.</a:t>
            </a:r>
          </a:p>
          <a:p>
            <a:pPr marL="223520"/>
            <a:endParaRPr lang="en-US" dirty="0"/>
          </a:p>
        </p:txBody>
      </p:sp>
    </p:spTree>
    <p:extLst>
      <p:ext uri="{BB962C8B-B14F-4D97-AF65-F5344CB8AC3E}">
        <p14:creationId xmlns:p14="http://schemas.microsoft.com/office/powerpoint/2010/main" val="7905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Major Gifts </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223520"/>
            <a:endParaRPr lang="en-US" dirty="0"/>
          </a:p>
          <a:p>
            <a:pPr marL="223520"/>
            <a:r>
              <a:rPr lang="en-US" dirty="0">
                <a:ea typeface="+mn-lt"/>
                <a:cs typeface="+mn-lt"/>
              </a:rPr>
              <a:t>Major gifts at a defined threshold are recognized as an integral part of the development program in campaign and out of campaigns; major gifts typically provide a reliable, repeatable, and significant source of total private support per year.</a:t>
            </a:r>
            <a:endParaRPr lang="en-US" dirty="0"/>
          </a:p>
          <a:p>
            <a:pPr marL="223520"/>
            <a:r>
              <a:rPr lang="en-US" dirty="0">
                <a:ea typeface="+mn-lt"/>
                <a:cs typeface="+mn-lt"/>
              </a:rPr>
              <a:t>The major gifts program is built around a clear and compelling case for support that portrays funding priorities in the context of the High Hopes mission, vision, and values. The major gifts program occupies a pivotal position in financing programs and projects deemed essential to building institutional capacity and quality.</a:t>
            </a:r>
            <a:endParaRPr lang="en-US" dirty="0"/>
          </a:p>
          <a:p>
            <a:pPr marL="223520"/>
            <a:r>
              <a:rPr lang="en-US" dirty="0"/>
              <a:t>Focus on the relationship - not on closing the gift. Find the intersection of donor’s intent and the High Hopes priority.</a:t>
            </a:r>
            <a:r>
              <a:rPr lang="en-US" dirty="0">
                <a:ea typeface="+mn-lt"/>
                <a:cs typeface="+mn-lt"/>
              </a:rPr>
              <a:t> Major gift asks are driven by donor interests, inclination, and timelines. </a:t>
            </a:r>
          </a:p>
          <a:p>
            <a:pPr marL="223520"/>
            <a:r>
              <a:rPr lang="en-US" dirty="0"/>
              <a:t>Prioritize new relationships based on wealth screening tools and inclination.</a:t>
            </a:r>
          </a:p>
          <a:p>
            <a:pPr marL="223520"/>
            <a:r>
              <a:rPr lang="en-US" dirty="0"/>
              <a:t>Establish Donor Advised Fund marketing effort and strategy.</a:t>
            </a:r>
          </a:p>
          <a:p>
            <a:pPr marL="223520"/>
            <a:endParaRPr lang="en-US" dirty="0"/>
          </a:p>
          <a:p>
            <a:pPr marL="223520"/>
            <a:endParaRPr lang="en-US" dirty="0"/>
          </a:p>
          <a:p>
            <a:pPr marL="223520"/>
            <a:endParaRPr lang="en-US" dirty="0"/>
          </a:p>
        </p:txBody>
      </p:sp>
    </p:spTree>
    <p:extLst>
      <p:ext uri="{BB962C8B-B14F-4D97-AF65-F5344CB8AC3E}">
        <p14:creationId xmlns:p14="http://schemas.microsoft.com/office/powerpoint/2010/main" val="22453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Corporate Giving</a:t>
            </a:r>
          </a:p>
        </p:txBody>
      </p:sp>
      <p:sp>
        <p:nvSpPr>
          <p:cNvPr id="3" name="Content Placeholder 2"/>
          <p:cNvSpPr>
            <a:spLocks noGrp="1"/>
          </p:cNvSpPr>
          <p:nvPr>
            <p:ph idx="1"/>
          </p:nvPr>
        </p:nvSpPr>
        <p:spPr>
          <a:xfrm>
            <a:off x="1293813" y="2514600"/>
            <a:ext cx="9601200" cy="1524000"/>
          </a:xfrm>
        </p:spPr>
        <p:txBody>
          <a:bodyPr vert="horz" lIns="91440" tIns="45720" rIns="91440" bIns="45720" rtlCol="0" anchor="t">
            <a:normAutofit fontScale="55000" lnSpcReduction="20000"/>
          </a:bodyPr>
          <a:lstStyle/>
          <a:p>
            <a:pPr marL="223520"/>
            <a:r>
              <a:rPr lang="en-US" sz="3400" dirty="0"/>
              <a:t>Establish long term relationships based on commitment to the High Hopes mission. </a:t>
            </a:r>
          </a:p>
          <a:p>
            <a:pPr marL="223520"/>
            <a:r>
              <a:rPr lang="en-US" sz="3400" dirty="0">
                <a:ea typeface="+mn-lt"/>
                <a:cs typeface="+mn-lt"/>
              </a:rPr>
              <a:t>Genuine engagement of corporate leaders recruited on the basis of personal interest/philanthropic potential, as well as rank and corporate affiliation.</a:t>
            </a:r>
          </a:p>
          <a:p>
            <a:pPr marL="223520"/>
            <a:r>
              <a:rPr lang="en-US" sz="3400" dirty="0">
                <a:ea typeface="+mn-lt"/>
                <a:cs typeface="+mn-lt"/>
              </a:rPr>
              <a:t>High Hopes </a:t>
            </a:r>
            <a:r>
              <a:rPr lang="en-US" sz="3400" dirty="0"/>
              <a:t>Corporate Sponsors evolves into a Community Partners model. </a:t>
            </a:r>
          </a:p>
          <a:p>
            <a:pPr marL="223520"/>
            <a:endParaRPr lang="en-US" dirty="0"/>
          </a:p>
          <a:p>
            <a:pPr marL="223520"/>
            <a:endParaRPr lang="en-US" dirty="0"/>
          </a:p>
          <a:p>
            <a:pPr marL="223520"/>
            <a:endParaRPr lang="en-US" dirty="0"/>
          </a:p>
          <a:p>
            <a:pPr marL="223520"/>
            <a:endParaRPr lang="en-US" dirty="0"/>
          </a:p>
        </p:txBody>
      </p:sp>
    </p:spTree>
    <p:extLst>
      <p:ext uri="{BB962C8B-B14F-4D97-AF65-F5344CB8AC3E}">
        <p14:creationId xmlns:p14="http://schemas.microsoft.com/office/powerpoint/2010/main" val="27124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914400"/>
          </a:xfrm>
        </p:spPr>
        <p:txBody>
          <a:bodyPr>
            <a:normAutofit/>
          </a:bodyPr>
          <a:lstStyle/>
          <a:p>
            <a:pPr algn="ctr"/>
            <a:r>
              <a:rPr lang="en-US" dirty="0"/>
              <a:t>Best Practice – Foundation Giving</a:t>
            </a:r>
          </a:p>
        </p:txBody>
      </p:sp>
      <p:sp>
        <p:nvSpPr>
          <p:cNvPr id="3" name="Content Placeholder 2"/>
          <p:cNvSpPr>
            <a:spLocks noGrp="1"/>
          </p:cNvSpPr>
          <p:nvPr>
            <p:ph idx="1"/>
          </p:nvPr>
        </p:nvSpPr>
        <p:spPr>
          <a:xfrm>
            <a:off x="1293813" y="1828800"/>
            <a:ext cx="9601200" cy="4343400"/>
          </a:xfrm>
        </p:spPr>
        <p:txBody>
          <a:bodyPr vert="horz" lIns="91440" tIns="45720" rIns="91440" bIns="45720" rtlCol="0" anchor="t">
            <a:normAutofit/>
          </a:bodyPr>
          <a:lstStyle/>
          <a:p>
            <a:pPr marL="223520"/>
            <a:r>
              <a:rPr lang="en-US" dirty="0">
                <a:ea typeface="+mn-lt"/>
                <a:cs typeface="+mn-lt"/>
              </a:rPr>
              <a:t>Fundraising priorities, plans, and proposals are based on institutional priorities, and create an institutional map for proactively pursuing foundation initiatives. </a:t>
            </a:r>
            <a:endParaRPr lang="en-US" dirty="0"/>
          </a:p>
          <a:p>
            <a:pPr marL="223520"/>
            <a:r>
              <a:rPr lang="en-US" dirty="0">
                <a:ea typeface="+mn-lt"/>
                <a:cs typeface="+mn-lt"/>
              </a:rPr>
              <a:t>Utilize a cohort of institutional leaders, internal and external, who are influential with foundations and who generate ‘leads’ continuously. </a:t>
            </a:r>
          </a:p>
          <a:p>
            <a:pPr marL="223520"/>
            <a:r>
              <a:rPr lang="en-US" dirty="0"/>
              <a:t>Be confident and ambitious in the ask for support.</a:t>
            </a:r>
          </a:p>
          <a:p>
            <a:pPr marL="223520"/>
            <a:r>
              <a:rPr lang="en-US" dirty="0"/>
              <a:t>Systemically gather impressive ROI data to report to Foundations.</a:t>
            </a:r>
          </a:p>
          <a:p>
            <a:pPr marL="223520"/>
            <a:endParaRPr lang="en-US" dirty="0"/>
          </a:p>
          <a:p>
            <a:pPr marL="223520"/>
            <a:endParaRPr lang="en-US" dirty="0"/>
          </a:p>
        </p:txBody>
      </p:sp>
    </p:spTree>
    <p:extLst>
      <p:ext uri="{BB962C8B-B14F-4D97-AF65-F5344CB8AC3E}">
        <p14:creationId xmlns:p14="http://schemas.microsoft.com/office/powerpoint/2010/main" val="50029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microsoft.com/office/2006/documentManagement/types"/>
    <ds:schemaRef ds:uri="http://purl.org/dc/terms/"/>
    <ds:schemaRef ds:uri="http://purl.org/dc/dcmitype/"/>
    <ds:schemaRef ds:uri="4873beb7-5857-4685-be1f-d57550cc96c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1254</TotalTime>
  <Words>1091</Words>
  <Application>Microsoft Office PowerPoint</Application>
  <PresentationFormat>Custom</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Serenity 16x9</vt:lpstr>
      <vt:lpstr>High Hopes Therapeutic Riding, Inc.  June 4, 2022</vt:lpstr>
      <vt:lpstr>       “The softness of the horse’s coat, the long mane, the warm body of the horse are truly therapeutic… They create a bond of communication, a bond of friendship that does not need verbalization. The entire riding experience transcends words.”                                                                           A High Hopes parent</vt:lpstr>
      <vt:lpstr>High Hopes fosters a vibrant community where horse and human interactions  improve lives.   Philanthropy is an investment in our mission. </vt:lpstr>
      <vt:lpstr>Development Strategic Vision</vt:lpstr>
      <vt:lpstr>Best Practice – Annual Giving</vt:lpstr>
      <vt:lpstr>Best Practice – Planned Giving</vt:lpstr>
      <vt:lpstr>Best Practice – Major Gifts </vt:lpstr>
      <vt:lpstr>Best Practice – Corporate Giving</vt:lpstr>
      <vt:lpstr>Best Practice – Foundation Giving</vt:lpstr>
      <vt:lpstr>Best Practice – Special Events</vt:lpstr>
      <vt:lpstr>Best Practice – Stewardship</vt:lpstr>
      <vt:lpstr>Best Practice – Reporting</vt:lpstr>
      <vt:lpstr>Group Discussion: Role of the Development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Hopes Therapeutic Riding, Inc.  April 29, 2020</dc:title>
  <dc:creator>Kitty Stalsburg</dc:creator>
  <cp:lastModifiedBy>Claire Gadrow</cp:lastModifiedBy>
  <cp:revision>586</cp:revision>
  <cp:lastPrinted>2021-04-28T17:40:57Z</cp:lastPrinted>
  <dcterms:created xsi:type="dcterms:W3CDTF">2020-04-27T15:38:54Z</dcterms:created>
  <dcterms:modified xsi:type="dcterms:W3CDTF">2022-06-16T23:26:48Z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